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Barlow Bold" charset="1" panose="00000800000000000000"/>
      <p:regular r:id="rId18"/>
    </p:embeddedFont>
    <p:embeddedFont>
      <p:font typeface="Barlow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jpeg" Type="http://schemas.openxmlformats.org/officeDocument/2006/relationships/image"/><Relationship Id="rId11" Target="../media/image85.jpeg" Type="http://schemas.openxmlformats.org/officeDocument/2006/relationships/image"/><Relationship Id="rId12" Target="../media/image86.jpeg" Type="http://schemas.openxmlformats.org/officeDocument/2006/relationships/image"/><Relationship Id="rId13" Target="../media/image87.jpeg" Type="http://schemas.openxmlformats.org/officeDocument/2006/relationships/image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jpe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png" Type="http://schemas.openxmlformats.org/officeDocument/2006/relationships/image"/><Relationship Id="rId2" Target="../media/image28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png" Type="http://schemas.openxmlformats.org/officeDocument/2006/relationships/image"/><Relationship Id="rId3" Target="../media/image2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45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Relationship Id="rId8" Target="../media/image6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12.jpeg" Type="http://schemas.openxmlformats.org/officeDocument/2006/relationships/image"/><Relationship Id="rId3" Target="../media/image69.png" Type="http://schemas.openxmlformats.org/officeDocument/2006/relationships/image"/><Relationship Id="rId4" Target="../media/image70.sv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75.jpe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8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4870" y="-1718966"/>
            <a:ext cx="8761268" cy="12361578"/>
          </a:xfrm>
          <a:custGeom>
            <a:avLst/>
            <a:gdLst/>
            <a:ahLst/>
            <a:cxnLst/>
            <a:rect r="r" b="b" t="t" l="l"/>
            <a:pathLst>
              <a:path h="12361578" w="8761268">
                <a:moveTo>
                  <a:pt x="0" y="0"/>
                </a:moveTo>
                <a:lnTo>
                  <a:pt x="8761268" y="0"/>
                </a:lnTo>
                <a:lnTo>
                  <a:pt x="8761268" y="12361578"/>
                </a:lnTo>
                <a:lnTo>
                  <a:pt x="0" y="12361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6858" y="954051"/>
            <a:ext cx="10153256" cy="8304249"/>
            <a:chOff x="0" y="0"/>
            <a:chExt cx="918587" cy="751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8587" cy="751303"/>
            </a:xfrm>
            <a:custGeom>
              <a:avLst/>
              <a:gdLst/>
              <a:ahLst/>
              <a:cxnLst/>
              <a:rect r="r" b="b" t="t" l="l"/>
              <a:pathLst>
                <a:path h="751303" w="918587">
                  <a:moveTo>
                    <a:pt x="715387" y="0"/>
                  </a:moveTo>
                  <a:lnTo>
                    <a:pt x="0" y="0"/>
                  </a:lnTo>
                  <a:lnTo>
                    <a:pt x="203200" y="751303"/>
                  </a:lnTo>
                  <a:lnTo>
                    <a:pt x="918587" y="751303"/>
                  </a:lnTo>
                  <a:lnTo>
                    <a:pt x="715387" y="0"/>
                  </a:lnTo>
                  <a:close/>
                </a:path>
              </a:pathLst>
            </a:custGeom>
            <a:blipFill>
              <a:blip r:embed="rId4"/>
              <a:stretch>
                <a:fillRect l="-11380" t="0" r="-11380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758321" y="3086100"/>
            <a:ext cx="3852482" cy="7200900"/>
          </a:xfrm>
          <a:custGeom>
            <a:avLst/>
            <a:gdLst/>
            <a:ahLst/>
            <a:cxnLst/>
            <a:rect r="r" b="b" t="t" l="l"/>
            <a:pathLst>
              <a:path h="7200900" w="3852482">
                <a:moveTo>
                  <a:pt x="0" y="0"/>
                </a:moveTo>
                <a:lnTo>
                  <a:pt x="3852482" y="0"/>
                </a:lnTo>
                <a:lnTo>
                  <a:pt x="3852482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7629899"/>
            <a:ext cx="8165475" cy="1058838"/>
            <a:chOff x="0" y="0"/>
            <a:chExt cx="2150578" cy="2788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50578" cy="278871"/>
            </a:xfrm>
            <a:custGeom>
              <a:avLst/>
              <a:gdLst/>
              <a:ahLst/>
              <a:cxnLst/>
              <a:rect r="r" b="b" t="t" l="l"/>
              <a:pathLst>
                <a:path h="278871" w="2150578">
                  <a:moveTo>
                    <a:pt x="0" y="0"/>
                  </a:moveTo>
                  <a:lnTo>
                    <a:pt x="2150578" y="0"/>
                  </a:lnTo>
                  <a:lnTo>
                    <a:pt x="2150578" y="278871"/>
                  </a:lnTo>
                  <a:lnTo>
                    <a:pt x="0" y="278871"/>
                  </a:ln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50578" cy="326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936128" y="606674"/>
            <a:ext cx="1644387" cy="694753"/>
          </a:xfrm>
          <a:custGeom>
            <a:avLst/>
            <a:gdLst/>
            <a:ahLst/>
            <a:cxnLst/>
            <a:rect r="r" b="b" t="t" l="l"/>
            <a:pathLst>
              <a:path h="694753" w="1644387">
                <a:moveTo>
                  <a:pt x="0" y="0"/>
                </a:moveTo>
                <a:lnTo>
                  <a:pt x="1644387" y="0"/>
                </a:lnTo>
                <a:lnTo>
                  <a:pt x="1644387" y="694754"/>
                </a:lnTo>
                <a:lnTo>
                  <a:pt x="0" y="694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3303" y="10053090"/>
            <a:ext cx="611144" cy="824941"/>
          </a:xfrm>
          <a:custGeom>
            <a:avLst/>
            <a:gdLst/>
            <a:ahLst/>
            <a:cxnLst/>
            <a:rect r="r" b="b" t="t" l="l"/>
            <a:pathLst>
              <a:path h="824941" w="611144">
                <a:moveTo>
                  <a:pt x="0" y="0"/>
                </a:moveTo>
                <a:lnTo>
                  <a:pt x="611143" y="0"/>
                </a:lnTo>
                <a:lnTo>
                  <a:pt x="611143" y="824941"/>
                </a:lnTo>
                <a:lnTo>
                  <a:pt x="0" y="8249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100559" y="2678743"/>
            <a:ext cx="9606300" cy="357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3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Monitoring Asap, Suhu dan Kelembapan di Ruang Server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559" y="6410325"/>
            <a:ext cx="8611646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Berbasis IoT dengan Aplikasi Blynk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559" y="7845945"/>
            <a:ext cx="5987284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IR. SUBAIRI, ST., MT., IPM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03303" y="305339"/>
            <a:ext cx="4222418" cy="1446723"/>
            <a:chOff x="0" y="0"/>
            <a:chExt cx="5629891" cy="1928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36902" y="0"/>
              <a:ext cx="1410713" cy="1410713"/>
            </a:xfrm>
            <a:custGeom>
              <a:avLst/>
              <a:gdLst/>
              <a:ahLst/>
              <a:cxnLst/>
              <a:rect r="r" b="b" t="t" l="l"/>
              <a:pathLst>
                <a:path h="1410713" w="1410713">
                  <a:moveTo>
                    <a:pt x="0" y="0"/>
                  </a:moveTo>
                  <a:lnTo>
                    <a:pt x="1410713" y="0"/>
                  </a:lnTo>
                  <a:lnTo>
                    <a:pt x="1410713" y="1410713"/>
                  </a:lnTo>
                  <a:lnTo>
                    <a:pt x="0" y="1410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942203" y="113610"/>
              <a:ext cx="1176407" cy="1183493"/>
            </a:xfrm>
            <a:custGeom>
              <a:avLst/>
              <a:gdLst/>
              <a:ahLst/>
              <a:cxnLst/>
              <a:rect r="r" b="b" t="t" l="l"/>
              <a:pathLst>
                <a:path h="1183493" w="1176407">
                  <a:moveTo>
                    <a:pt x="0" y="0"/>
                  </a:moveTo>
                  <a:lnTo>
                    <a:pt x="1176406" y="0"/>
                  </a:lnTo>
                  <a:lnTo>
                    <a:pt x="1176406" y="1183493"/>
                  </a:lnTo>
                  <a:lnTo>
                    <a:pt x="0" y="118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467337"/>
              <a:ext cx="5629891" cy="46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7"/>
                </a:lnSpc>
                <a:spcBef>
                  <a:spcPct val="0"/>
                </a:spcBef>
              </a:pPr>
              <a:r>
                <a:rPr lang="en-US" b="true" sz="2119">
                  <a:solidFill>
                    <a:srgbClr val="FFA8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INTERNET OF THINGS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0600" y="8823782"/>
            <a:ext cx="2624874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8"/>
              </a:lnSpc>
            </a:pPr>
            <a:r>
              <a:rPr lang="en-US" sz="2948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Presented By: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78034" y="8823782"/>
            <a:ext cx="2110524" cy="515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8"/>
              </a:lnSpc>
            </a:pPr>
            <a:r>
              <a:rPr lang="en-US" sz="2948" b="tru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Kelompok 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24216" y="2984388"/>
            <a:ext cx="1218631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Your Attention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24216" y="4192767"/>
            <a:ext cx="1218631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-Kelompok 6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14968423" y="2335805"/>
            <a:ext cx="6639154" cy="9367413"/>
          </a:xfrm>
          <a:custGeom>
            <a:avLst/>
            <a:gdLst/>
            <a:ahLst/>
            <a:cxnLst/>
            <a:rect r="r" b="b" t="t" l="l"/>
            <a:pathLst>
              <a:path h="9367413" w="6639154">
                <a:moveTo>
                  <a:pt x="0" y="9367413"/>
                </a:moveTo>
                <a:lnTo>
                  <a:pt x="6639154" y="9367413"/>
                </a:lnTo>
                <a:lnTo>
                  <a:pt x="6639154" y="0"/>
                </a:lnTo>
                <a:lnTo>
                  <a:pt x="0" y="0"/>
                </a:lnTo>
                <a:lnTo>
                  <a:pt x="0" y="9367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3671026" y="-2648422"/>
            <a:ext cx="6639154" cy="9367413"/>
          </a:xfrm>
          <a:custGeom>
            <a:avLst/>
            <a:gdLst/>
            <a:ahLst/>
            <a:cxnLst/>
            <a:rect r="r" b="b" t="t" l="l"/>
            <a:pathLst>
              <a:path h="9367413" w="6639154">
                <a:moveTo>
                  <a:pt x="0" y="9367413"/>
                </a:moveTo>
                <a:lnTo>
                  <a:pt x="6639154" y="9367413"/>
                </a:lnTo>
                <a:lnTo>
                  <a:pt x="6639154" y="0"/>
                </a:lnTo>
                <a:lnTo>
                  <a:pt x="0" y="0"/>
                </a:lnTo>
                <a:lnTo>
                  <a:pt x="0" y="936741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6236946" y="-1851799"/>
            <a:ext cx="3324081" cy="5224489"/>
          </a:xfrm>
          <a:custGeom>
            <a:avLst/>
            <a:gdLst/>
            <a:ahLst/>
            <a:cxnLst/>
            <a:rect r="r" b="b" t="t" l="l"/>
            <a:pathLst>
              <a:path h="5224489" w="3324081">
                <a:moveTo>
                  <a:pt x="0" y="5224489"/>
                </a:moveTo>
                <a:lnTo>
                  <a:pt x="3324081" y="5224489"/>
                </a:lnTo>
                <a:lnTo>
                  <a:pt x="3324081" y="0"/>
                </a:lnTo>
                <a:lnTo>
                  <a:pt x="0" y="0"/>
                </a:lnTo>
                <a:lnTo>
                  <a:pt x="0" y="52244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01610" y="5143500"/>
            <a:ext cx="2929907" cy="5476462"/>
          </a:xfrm>
          <a:custGeom>
            <a:avLst/>
            <a:gdLst/>
            <a:ahLst/>
            <a:cxnLst/>
            <a:rect r="r" b="b" t="t" l="l"/>
            <a:pathLst>
              <a:path h="5476462" w="2929907">
                <a:moveTo>
                  <a:pt x="2929907" y="0"/>
                </a:moveTo>
                <a:lnTo>
                  <a:pt x="0" y="0"/>
                </a:lnTo>
                <a:lnTo>
                  <a:pt x="0" y="5476462"/>
                </a:lnTo>
                <a:lnTo>
                  <a:pt x="2929907" y="5476462"/>
                </a:lnTo>
                <a:lnTo>
                  <a:pt x="292990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032791" y="588561"/>
            <a:ext cx="4222418" cy="1446723"/>
            <a:chOff x="0" y="0"/>
            <a:chExt cx="5629891" cy="1928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36902" y="0"/>
              <a:ext cx="1410713" cy="1410713"/>
            </a:xfrm>
            <a:custGeom>
              <a:avLst/>
              <a:gdLst/>
              <a:ahLst/>
              <a:cxnLst/>
              <a:rect r="r" b="b" t="t" l="l"/>
              <a:pathLst>
                <a:path h="1410713" w="1410713">
                  <a:moveTo>
                    <a:pt x="0" y="0"/>
                  </a:moveTo>
                  <a:lnTo>
                    <a:pt x="1410713" y="0"/>
                  </a:lnTo>
                  <a:lnTo>
                    <a:pt x="1410713" y="1410713"/>
                  </a:lnTo>
                  <a:lnTo>
                    <a:pt x="0" y="1410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942203" y="113610"/>
              <a:ext cx="1176407" cy="1183493"/>
            </a:xfrm>
            <a:custGeom>
              <a:avLst/>
              <a:gdLst/>
              <a:ahLst/>
              <a:cxnLst/>
              <a:rect r="r" b="b" t="t" l="l"/>
              <a:pathLst>
                <a:path h="1183493" w="1176407">
                  <a:moveTo>
                    <a:pt x="0" y="0"/>
                  </a:moveTo>
                  <a:lnTo>
                    <a:pt x="1176406" y="0"/>
                  </a:lnTo>
                  <a:lnTo>
                    <a:pt x="1176406" y="1183493"/>
                  </a:lnTo>
                  <a:lnTo>
                    <a:pt x="0" y="118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1467337"/>
              <a:ext cx="5629891" cy="461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7"/>
                </a:lnSpc>
                <a:spcBef>
                  <a:spcPct val="0"/>
                </a:spcBef>
              </a:pPr>
              <a:r>
                <a:rPr lang="en-US" b="true" sz="2119">
                  <a:solidFill>
                    <a:srgbClr val="FFA800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INTERNET OF THINGS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413951" y="4907142"/>
            <a:ext cx="11460097" cy="4697688"/>
            <a:chOff x="0" y="0"/>
            <a:chExt cx="15280129" cy="62635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76175" y="0"/>
              <a:ext cx="3659789" cy="5493117"/>
            </a:xfrm>
            <a:custGeom>
              <a:avLst/>
              <a:gdLst/>
              <a:ahLst/>
              <a:cxnLst/>
              <a:rect r="r" b="b" t="t" l="l"/>
              <a:pathLst>
                <a:path h="5493117" w="3659789">
                  <a:moveTo>
                    <a:pt x="0" y="0"/>
                  </a:moveTo>
                  <a:lnTo>
                    <a:pt x="3659789" y="0"/>
                  </a:lnTo>
                  <a:lnTo>
                    <a:pt x="3659789" y="5493117"/>
                  </a:lnTo>
                  <a:lnTo>
                    <a:pt x="0" y="5493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835964" y="0"/>
              <a:ext cx="3790250" cy="5493117"/>
            </a:xfrm>
            <a:custGeom>
              <a:avLst/>
              <a:gdLst/>
              <a:ahLst/>
              <a:cxnLst/>
              <a:rect r="r" b="b" t="t" l="l"/>
              <a:pathLst>
                <a:path h="5493117" w="3790250">
                  <a:moveTo>
                    <a:pt x="0" y="0"/>
                  </a:moveTo>
                  <a:lnTo>
                    <a:pt x="3790251" y="0"/>
                  </a:lnTo>
                  <a:lnTo>
                    <a:pt x="3790251" y="5493117"/>
                  </a:lnTo>
                  <a:lnTo>
                    <a:pt x="0" y="5493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626215" y="0"/>
              <a:ext cx="3659789" cy="5493117"/>
            </a:xfrm>
            <a:custGeom>
              <a:avLst/>
              <a:gdLst/>
              <a:ahLst/>
              <a:cxnLst/>
              <a:rect r="r" b="b" t="t" l="l"/>
              <a:pathLst>
                <a:path h="5493117" w="3659789">
                  <a:moveTo>
                    <a:pt x="0" y="0"/>
                  </a:moveTo>
                  <a:lnTo>
                    <a:pt x="3659789" y="0"/>
                  </a:lnTo>
                  <a:lnTo>
                    <a:pt x="3659789" y="5493117"/>
                  </a:lnTo>
                  <a:lnTo>
                    <a:pt x="0" y="54931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5483592"/>
              <a:ext cx="3835964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Ranindya Dwi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233140707111112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790250" y="5483592"/>
              <a:ext cx="3835964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Nova Nizar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233140707111113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7580501" y="5483592"/>
              <a:ext cx="3835964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Salman Alfarizi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233140707111124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11273304" y="0"/>
              <a:ext cx="3733637" cy="5486400"/>
            </a:xfrm>
            <a:custGeom>
              <a:avLst/>
              <a:gdLst/>
              <a:ahLst/>
              <a:cxnLst/>
              <a:rect r="r" b="b" t="t" l="l"/>
              <a:pathLst>
                <a:path h="5486400" w="3733637">
                  <a:moveTo>
                    <a:pt x="0" y="0"/>
                  </a:moveTo>
                  <a:lnTo>
                    <a:pt x="3733636" y="0"/>
                  </a:lnTo>
                  <a:lnTo>
                    <a:pt x="373363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-2669" t="0" r="-7406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1107476" y="5483592"/>
              <a:ext cx="4172653" cy="7799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Rumiris Butarbutar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233140707111130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1153" y="-248325"/>
            <a:ext cx="12946847" cy="3047497"/>
            <a:chOff x="0" y="0"/>
            <a:chExt cx="3409869" cy="8026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869" cy="802633"/>
            </a:xfrm>
            <a:custGeom>
              <a:avLst/>
              <a:gdLst/>
              <a:ahLst/>
              <a:cxnLst/>
              <a:rect r="r" b="b" t="t" l="l"/>
              <a:pathLst>
                <a:path h="802633" w="3409869">
                  <a:moveTo>
                    <a:pt x="0" y="0"/>
                  </a:moveTo>
                  <a:lnTo>
                    <a:pt x="3409869" y="0"/>
                  </a:lnTo>
                  <a:lnTo>
                    <a:pt x="3409869" y="802633"/>
                  </a:lnTo>
                  <a:lnTo>
                    <a:pt x="0" y="802633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09869" cy="850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78590" y="-877229"/>
            <a:ext cx="8703810" cy="4447061"/>
            <a:chOff x="0" y="0"/>
            <a:chExt cx="1193112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3112" cy="609600"/>
            </a:xfrm>
            <a:custGeom>
              <a:avLst/>
              <a:gdLst/>
              <a:ahLst/>
              <a:cxnLst/>
              <a:rect r="r" b="b" t="t" l="l"/>
              <a:pathLst>
                <a:path h="609600" w="1193112">
                  <a:moveTo>
                    <a:pt x="203200" y="0"/>
                  </a:moveTo>
                  <a:lnTo>
                    <a:pt x="1193112" y="0"/>
                  </a:lnTo>
                  <a:lnTo>
                    <a:pt x="98991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5046" r="0" b="-5046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AutoShape 7" id="7"/>
          <p:cNvSpPr/>
          <p:nvPr/>
        </p:nvSpPr>
        <p:spPr>
          <a:xfrm flipH="true">
            <a:off x="10368022" y="3588882"/>
            <a:ext cx="0" cy="5089663"/>
          </a:xfrm>
          <a:prstGeom prst="line">
            <a:avLst/>
          </a:prstGeom>
          <a:ln cap="flat" w="9525">
            <a:solidFill>
              <a:srgbClr val="C5C8C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true" flipV="false" rot="0">
            <a:off x="16825418" y="4630500"/>
            <a:ext cx="3352206" cy="5855381"/>
          </a:xfrm>
          <a:custGeom>
            <a:avLst/>
            <a:gdLst/>
            <a:ahLst/>
            <a:cxnLst/>
            <a:rect r="r" b="b" t="t" l="l"/>
            <a:pathLst>
              <a:path h="5855381" w="3352206">
                <a:moveTo>
                  <a:pt x="3352206" y="0"/>
                </a:moveTo>
                <a:lnTo>
                  <a:pt x="0" y="0"/>
                </a:lnTo>
                <a:lnTo>
                  <a:pt x="0" y="5855381"/>
                </a:lnTo>
                <a:lnTo>
                  <a:pt x="3352206" y="5855381"/>
                </a:lnTo>
                <a:lnTo>
                  <a:pt x="33522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822164" y="-95925"/>
            <a:ext cx="1679357" cy="1563901"/>
          </a:xfrm>
          <a:custGeom>
            <a:avLst/>
            <a:gdLst/>
            <a:ahLst/>
            <a:cxnLst/>
            <a:rect r="r" b="b" t="t" l="l"/>
            <a:pathLst>
              <a:path h="1563901" w="1679357">
                <a:moveTo>
                  <a:pt x="0" y="0"/>
                </a:moveTo>
                <a:lnTo>
                  <a:pt x="1679357" y="0"/>
                </a:lnTo>
                <a:lnTo>
                  <a:pt x="1679357" y="1563901"/>
                </a:lnTo>
                <a:lnTo>
                  <a:pt x="0" y="1563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433226" y="933450"/>
            <a:ext cx="9748566" cy="131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 &amp; RUMUSAN MASALAH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3000" y="4066093"/>
            <a:ext cx="8372534" cy="5054711"/>
            <a:chOff x="0" y="0"/>
            <a:chExt cx="11163379" cy="673961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208487" cy="1208487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651042" y="343259"/>
              <a:ext cx="4065429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Latar Belakang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236912" y="236912"/>
              <a:ext cx="734664" cy="734664"/>
            </a:xfrm>
            <a:custGeom>
              <a:avLst/>
              <a:gdLst/>
              <a:ahLst/>
              <a:cxnLst/>
              <a:rect r="r" b="b" t="t" l="l"/>
              <a:pathLst>
                <a:path h="734664" w="734664">
                  <a:moveTo>
                    <a:pt x="0" y="0"/>
                  </a:moveTo>
                  <a:lnTo>
                    <a:pt x="734663" y="0"/>
                  </a:lnTo>
                  <a:lnTo>
                    <a:pt x="734663" y="734663"/>
                  </a:lnTo>
                  <a:lnTo>
                    <a:pt x="0" y="73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187475" y="1301474"/>
              <a:ext cx="9975904" cy="54381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67026" indent="-183513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Ruang serv</a:t>
              </a: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er merupakan komponen penting dalam sistem TI sebagai pusat penyimpanan dan pengolahan data.</a:t>
              </a:r>
            </a:p>
            <a:p>
              <a:pPr algn="just" marL="367026" indent="-183513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Ancaman seperti suhu tinggi dan potensi kebakaran dapat terjadi akibat kerusakan perangkat keras atau instalasi listrik yang tidak stabil.</a:t>
              </a:r>
            </a:p>
            <a:p>
              <a:pPr algn="just" marL="367026" indent="-183513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Diperlukan sistem monitoring real-time untuk mendeteksi perubahan suhu, kelembapan, dan asap.</a:t>
              </a:r>
            </a:p>
            <a:p>
              <a:pPr algn="just" marL="367026" indent="-183513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Teknologi IoT memungkinkan sistem yang efisien, murah, dan dapat diakses dari jarak jauh.</a:t>
              </a:r>
            </a:p>
            <a:p>
              <a:pPr algn="just" marL="367026" indent="-183513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ESP32 digunakan bersama sensor suhu, kelembapan dan sensor asap untuk mengirim data ke aplikasi Blynk sebagai antarmuka pengguna real-time.</a:t>
              </a:r>
            </a:p>
            <a:p>
              <a:pPr algn="just">
                <a:lnSpc>
                  <a:spcPts val="254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72834" y="4066093"/>
            <a:ext cx="5395745" cy="3594320"/>
            <a:chOff x="0" y="0"/>
            <a:chExt cx="7194327" cy="479242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208487" cy="12084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36912" y="236912"/>
              <a:ext cx="734664" cy="734664"/>
            </a:xfrm>
            <a:custGeom>
              <a:avLst/>
              <a:gdLst/>
              <a:ahLst/>
              <a:cxnLst/>
              <a:rect r="r" b="b" t="t" l="l"/>
              <a:pathLst>
                <a:path h="734664" w="734664">
                  <a:moveTo>
                    <a:pt x="0" y="0"/>
                  </a:moveTo>
                  <a:lnTo>
                    <a:pt x="734663" y="0"/>
                  </a:lnTo>
                  <a:lnTo>
                    <a:pt x="734663" y="734663"/>
                  </a:lnTo>
                  <a:lnTo>
                    <a:pt x="0" y="734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427351" y="1348187"/>
              <a:ext cx="5648338" cy="3444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67031" indent="-183515" lvl="1">
                <a:lnSpc>
                  <a:spcPts val="255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Bagai</a:t>
              </a:r>
              <a:r>
                <a:rPr lang="en-US" sz="1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mana merancang sistem monitoring suhu dan asap berbasis IoT di ruang server?</a:t>
              </a:r>
            </a:p>
            <a:p>
              <a:pPr algn="just" marL="367031" indent="-183515" lvl="1">
                <a:lnSpc>
                  <a:spcPts val="255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Bagaimana proses integrasi sensor suhu, kelembapan dan asap   dengan simulasi wokwi ESP32 dan aplikasi Blynk?</a:t>
              </a:r>
            </a:p>
            <a:p>
              <a:pPr algn="just">
                <a:lnSpc>
                  <a:spcPts val="2550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76787" y="343259"/>
              <a:ext cx="5617540" cy="58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Rumusan Masalah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2891722" y="0"/>
            <a:ext cx="8761268" cy="12361578"/>
          </a:xfrm>
          <a:custGeom>
            <a:avLst/>
            <a:gdLst/>
            <a:ahLst/>
            <a:cxnLst/>
            <a:rect r="r" b="b" t="t" l="l"/>
            <a:pathLst>
              <a:path h="12361578" w="8761268">
                <a:moveTo>
                  <a:pt x="0" y="12361578"/>
                </a:moveTo>
                <a:lnTo>
                  <a:pt x="8761268" y="12361578"/>
                </a:lnTo>
                <a:lnTo>
                  <a:pt x="8761268" y="0"/>
                </a:lnTo>
                <a:lnTo>
                  <a:pt x="0" y="0"/>
                </a:lnTo>
                <a:lnTo>
                  <a:pt x="0" y="123615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0004" y="7251544"/>
            <a:ext cx="2254788" cy="2300804"/>
          </a:xfrm>
          <a:custGeom>
            <a:avLst/>
            <a:gdLst/>
            <a:ahLst/>
            <a:cxnLst/>
            <a:rect r="r" b="b" t="t" l="l"/>
            <a:pathLst>
              <a:path h="2300804" w="2254788">
                <a:moveTo>
                  <a:pt x="0" y="0"/>
                </a:moveTo>
                <a:lnTo>
                  <a:pt x="2254788" y="0"/>
                </a:lnTo>
                <a:lnTo>
                  <a:pt x="2254788" y="2300804"/>
                </a:lnTo>
                <a:lnTo>
                  <a:pt x="0" y="23008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94188" y="1028700"/>
            <a:ext cx="10843034" cy="7631644"/>
            <a:chOff x="0" y="0"/>
            <a:chExt cx="866119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66119" cy="609600"/>
            </a:xfrm>
            <a:custGeom>
              <a:avLst/>
              <a:gdLst/>
              <a:ahLst/>
              <a:cxnLst/>
              <a:rect r="r" b="b" t="t" l="l"/>
              <a:pathLst>
                <a:path h="609600" w="866119">
                  <a:moveTo>
                    <a:pt x="203200" y="0"/>
                  </a:moveTo>
                  <a:lnTo>
                    <a:pt x="866119" y="0"/>
                  </a:lnTo>
                  <a:lnTo>
                    <a:pt x="6629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6"/>
              <a:stretch>
                <a:fillRect l="-16398" t="0" r="-16398" b="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true" rot="0">
            <a:off x="10971825" y="-1190519"/>
            <a:ext cx="3839795" cy="6035041"/>
          </a:xfrm>
          <a:custGeom>
            <a:avLst/>
            <a:gdLst/>
            <a:ahLst/>
            <a:cxnLst/>
            <a:rect r="r" b="b" t="t" l="l"/>
            <a:pathLst>
              <a:path h="6035041" w="3839795">
                <a:moveTo>
                  <a:pt x="0" y="6035041"/>
                </a:moveTo>
                <a:lnTo>
                  <a:pt x="3839794" y="6035041"/>
                </a:lnTo>
                <a:lnTo>
                  <a:pt x="3839794" y="0"/>
                </a:lnTo>
                <a:lnTo>
                  <a:pt x="0" y="0"/>
                </a:lnTo>
                <a:lnTo>
                  <a:pt x="0" y="6035041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95899" y="1656832"/>
            <a:ext cx="1183816" cy="118381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65585" y="1990342"/>
            <a:ext cx="444445" cy="516796"/>
          </a:xfrm>
          <a:custGeom>
            <a:avLst/>
            <a:gdLst/>
            <a:ahLst/>
            <a:cxnLst/>
            <a:rect r="r" b="b" t="t" l="l"/>
            <a:pathLst>
              <a:path h="516796" w="444445">
                <a:moveTo>
                  <a:pt x="0" y="0"/>
                </a:moveTo>
                <a:lnTo>
                  <a:pt x="444444" y="0"/>
                </a:lnTo>
                <a:lnTo>
                  <a:pt x="444444" y="516796"/>
                </a:lnTo>
                <a:lnTo>
                  <a:pt x="0" y="516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87909" y="0"/>
            <a:ext cx="4681915" cy="2046387"/>
          </a:xfrm>
          <a:custGeom>
            <a:avLst/>
            <a:gdLst/>
            <a:ahLst/>
            <a:cxnLst/>
            <a:rect r="r" b="b" t="t" l="l"/>
            <a:pathLst>
              <a:path h="2046387" w="4681915">
                <a:moveTo>
                  <a:pt x="0" y="0"/>
                </a:moveTo>
                <a:lnTo>
                  <a:pt x="4681916" y="0"/>
                </a:lnTo>
                <a:lnTo>
                  <a:pt x="4681916" y="2046387"/>
                </a:lnTo>
                <a:lnTo>
                  <a:pt x="0" y="2046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50654" y="1746138"/>
            <a:ext cx="8611646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ujuan &amp; Manfaat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46390" y="3216449"/>
            <a:ext cx="8039100" cy="520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0"/>
              </a:lnSpc>
            </a:pPr>
            <a:r>
              <a:rPr lang="en-US" sz="19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🎯 Tujuan</a:t>
            </a:r>
          </a:p>
          <a:p>
            <a:pPr algn="l" marL="424684" indent="-212342" lvl="1">
              <a:lnSpc>
                <a:spcPts val="2950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Membangun sistem monitoring suhu, kelembapan, dan asap berbasis IoT yang dapat bekerja secara real-time.</a:t>
            </a:r>
          </a:p>
          <a:p>
            <a:pPr algn="l" marL="424684" indent="-212342" lvl="1">
              <a:lnSpc>
                <a:spcPts val="2950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Mengintegrasikan simulasi wokwi sensor DHT22 dan MQ-2 dengan ESP32 untuk mengirimkan data ke aplikasi Blynk.</a:t>
            </a:r>
          </a:p>
          <a:p>
            <a:pPr algn="l">
              <a:lnSpc>
                <a:spcPts val="2950"/>
              </a:lnSpc>
            </a:pPr>
          </a:p>
          <a:p>
            <a:pPr algn="l">
              <a:lnSpc>
                <a:spcPts val="2950"/>
              </a:lnSpc>
            </a:pPr>
            <a:r>
              <a:rPr lang="en-US" sz="1967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💡 Manfaat</a:t>
            </a:r>
          </a:p>
          <a:p>
            <a:pPr algn="l" marL="424684" indent="-212342" lvl="1">
              <a:lnSpc>
                <a:spcPts val="2950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Memberikan solusi pemantauan lingkungan ruang server secara otomatis dan efisien.</a:t>
            </a:r>
          </a:p>
          <a:p>
            <a:pPr algn="l" marL="424684" indent="-212342" lvl="1">
              <a:lnSpc>
                <a:spcPts val="2950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Membantu pengguna atau teknisi dalam mendeteksi potensi bahaya lebih awal.</a:t>
            </a:r>
          </a:p>
          <a:p>
            <a:pPr algn="l" marL="424684" indent="-212342" lvl="1">
              <a:lnSpc>
                <a:spcPts val="2950"/>
              </a:lnSpc>
              <a:buFont typeface="Arial"/>
              <a:buChar char="•"/>
            </a:pPr>
            <a:r>
              <a:rPr lang="en-US" sz="19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Meningkatkan keamanan dan stabilitas operasional perangkat di ruang server.</a:t>
            </a:r>
          </a:p>
          <a:p>
            <a:pPr algn="l">
              <a:lnSpc>
                <a:spcPts val="29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55646" y="96732"/>
            <a:ext cx="2344985" cy="2344985"/>
          </a:xfrm>
          <a:custGeom>
            <a:avLst/>
            <a:gdLst/>
            <a:ahLst/>
            <a:cxnLst/>
            <a:rect r="r" b="b" t="t" l="l"/>
            <a:pathLst>
              <a:path h="2344985" w="2344985">
                <a:moveTo>
                  <a:pt x="0" y="0"/>
                </a:moveTo>
                <a:lnTo>
                  <a:pt x="2344985" y="0"/>
                </a:lnTo>
                <a:lnTo>
                  <a:pt x="2344985" y="2344986"/>
                </a:lnTo>
                <a:lnTo>
                  <a:pt x="0" y="234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500776"/>
            <a:ext cx="15536029" cy="7983858"/>
            <a:chOff x="0" y="0"/>
            <a:chExt cx="1531808" cy="7871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1808" cy="787185"/>
            </a:xfrm>
            <a:custGeom>
              <a:avLst/>
              <a:gdLst/>
              <a:ahLst/>
              <a:cxnLst/>
              <a:rect r="r" b="b" t="t" l="l"/>
              <a:pathLst>
                <a:path h="787185" w="1531808">
                  <a:moveTo>
                    <a:pt x="1328608" y="0"/>
                  </a:moveTo>
                  <a:lnTo>
                    <a:pt x="0" y="0"/>
                  </a:lnTo>
                  <a:lnTo>
                    <a:pt x="203200" y="787185"/>
                  </a:lnTo>
                  <a:lnTo>
                    <a:pt x="1531808" y="787185"/>
                  </a:lnTo>
                  <a:lnTo>
                    <a:pt x="1328608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47625"/>
              <a:ext cx="1328608" cy="83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640690" y="4217481"/>
            <a:ext cx="3474800" cy="6069519"/>
          </a:xfrm>
          <a:custGeom>
            <a:avLst/>
            <a:gdLst/>
            <a:ahLst/>
            <a:cxnLst/>
            <a:rect r="r" b="b" t="t" l="l"/>
            <a:pathLst>
              <a:path h="6069519" w="3474800">
                <a:moveTo>
                  <a:pt x="0" y="0"/>
                </a:moveTo>
                <a:lnTo>
                  <a:pt x="3474800" y="0"/>
                </a:lnTo>
                <a:lnTo>
                  <a:pt x="3474800" y="6069519"/>
                </a:lnTo>
                <a:lnTo>
                  <a:pt x="0" y="6069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-1860057" y="-930867"/>
            <a:ext cx="4291614" cy="6745169"/>
          </a:xfrm>
          <a:custGeom>
            <a:avLst/>
            <a:gdLst/>
            <a:ahLst/>
            <a:cxnLst/>
            <a:rect r="r" b="b" t="t" l="l"/>
            <a:pathLst>
              <a:path h="6745169" w="4291614">
                <a:moveTo>
                  <a:pt x="4291614" y="6745169"/>
                </a:moveTo>
                <a:lnTo>
                  <a:pt x="0" y="6745169"/>
                </a:lnTo>
                <a:lnTo>
                  <a:pt x="0" y="0"/>
                </a:lnTo>
                <a:lnTo>
                  <a:pt x="4291614" y="0"/>
                </a:lnTo>
                <a:lnTo>
                  <a:pt x="4291614" y="674516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59887" y="274548"/>
            <a:ext cx="1037243" cy="1037243"/>
          </a:xfrm>
          <a:custGeom>
            <a:avLst/>
            <a:gdLst/>
            <a:ahLst/>
            <a:cxnLst/>
            <a:rect r="r" b="b" t="t" l="l"/>
            <a:pathLst>
              <a:path h="1037243" w="1037243">
                <a:moveTo>
                  <a:pt x="0" y="0"/>
                </a:moveTo>
                <a:lnTo>
                  <a:pt x="1037243" y="0"/>
                </a:lnTo>
                <a:lnTo>
                  <a:pt x="1037243" y="1037243"/>
                </a:lnTo>
                <a:lnTo>
                  <a:pt x="0" y="1037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62646">
            <a:off x="-1094422" y="9654796"/>
            <a:ext cx="1766777" cy="1744693"/>
          </a:xfrm>
          <a:custGeom>
            <a:avLst/>
            <a:gdLst/>
            <a:ahLst/>
            <a:cxnLst/>
            <a:rect r="r" b="b" t="t" l="l"/>
            <a:pathLst>
              <a:path h="1744693" w="1766777">
                <a:moveTo>
                  <a:pt x="0" y="0"/>
                </a:moveTo>
                <a:lnTo>
                  <a:pt x="1766777" y="0"/>
                </a:lnTo>
                <a:lnTo>
                  <a:pt x="1766777" y="1744693"/>
                </a:lnTo>
                <a:lnTo>
                  <a:pt x="0" y="17446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89051" y="3378965"/>
            <a:ext cx="4683666" cy="1137784"/>
            <a:chOff x="0" y="0"/>
            <a:chExt cx="6244888" cy="151704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777879" y="50036"/>
              <a:ext cx="1467009" cy="1467009"/>
            </a:xfrm>
            <a:custGeom>
              <a:avLst/>
              <a:gdLst/>
              <a:ahLst/>
              <a:cxnLst/>
              <a:rect r="r" b="b" t="t" l="l"/>
              <a:pathLst>
                <a:path h="1467009" w="1467009">
                  <a:moveTo>
                    <a:pt x="0" y="0"/>
                  </a:moveTo>
                  <a:lnTo>
                    <a:pt x="1467009" y="0"/>
                  </a:lnTo>
                  <a:lnTo>
                    <a:pt x="1467009" y="1467009"/>
                  </a:lnTo>
                  <a:lnTo>
                    <a:pt x="0" y="146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331184" y="196020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Sensor DHT22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48000" y="735916"/>
              <a:ext cx="3036180" cy="5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untuk mengukur suhu dan kelembapan di ruang server.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070774" y="4659624"/>
            <a:ext cx="5033352" cy="1201306"/>
            <a:chOff x="0" y="0"/>
            <a:chExt cx="6711136" cy="160174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76488"/>
              <a:ext cx="950840" cy="950840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348000" y="812403"/>
              <a:ext cx="3036180" cy="5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Berfungsi untuk mendeteksi keberadaan asap atau gas.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4572729" y="0"/>
              <a:ext cx="2138406" cy="1601741"/>
            </a:xfrm>
            <a:custGeom>
              <a:avLst/>
              <a:gdLst/>
              <a:ahLst/>
              <a:cxnLst/>
              <a:rect r="r" b="b" t="t" l="l"/>
              <a:pathLst>
                <a:path h="1601741" w="2138406">
                  <a:moveTo>
                    <a:pt x="0" y="0"/>
                  </a:moveTo>
                  <a:lnTo>
                    <a:pt x="2138407" y="0"/>
                  </a:lnTo>
                  <a:lnTo>
                    <a:pt x="2138407" y="1601741"/>
                  </a:lnTo>
                  <a:lnTo>
                    <a:pt x="0" y="1601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331184" y="272508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Sensor MQ-2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40006" y="311472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951169" y="1868194"/>
            <a:ext cx="4881213" cy="1364478"/>
            <a:chOff x="0" y="0"/>
            <a:chExt cx="6508284" cy="181930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701679" y="12700"/>
              <a:ext cx="1806604" cy="1806604"/>
            </a:xfrm>
            <a:custGeom>
              <a:avLst/>
              <a:gdLst/>
              <a:ahLst/>
              <a:cxnLst/>
              <a:rect r="r" b="b" t="t" l="l"/>
              <a:pathLst>
                <a:path h="1806604" w="1806604">
                  <a:moveTo>
                    <a:pt x="0" y="0"/>
                  </a:moveTo>
                  <a:lnTo>
                    <a:pt x="1806605" y="0"/>
                  </a:lnTo>
                  <a:lnTo>
                    <a:pt x="1806605" y="1806604"/>
                  </a:lnTo>
                  <a:lnTo>
                    <a:pt x="0" y="1806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331184" y="196020"/>
              <a:ext cx="1747754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ESP32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386272" y="234984"/>
              <a:ext cx="178296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348000" y="735916"/>
              <a:ext cx="3036180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Sebagai mikrokontroler utama untuk mengolah data dan koneksi ke internet.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746873" y="6185440"/>
            <a:ext cx="4532865" cy="1389921"/>
            <a:chOff x="0" y="0"/>
            <a:chExt cx="6043820" cy="185322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8" id="38"/>
            <p:cNvSpPr/>
            <p:nvPr/>
          </p:nvSpPr>
          <p:spPr>
            <a:xfrm flipH="false" flipV="false" rot="0">
              <a:off x="4239046" y="48454"/>
              <a:ext cx="1804774" cy="1804774"/>
            </a:xfrm>
            <a:custGeom>
              <a:avLst/>
              <a:gdLst/>
              <a:ahLst/>
              <a:cxnLst/>
              <a:rect r="r" b="b" t="t" l="l"/>
              <a:pathLst>
                <a:path h="1804774" w="1804774">
                  <a:moveTo>
                    <a:pt x="0" y="0"/>
                  </a:moveTo>
                  <a:lnTo>
                    <a:pt x="1804774" y="0"/>
                  </a:lnTo>
                  <a:lnTo>
                    <a:pt x="1804774" y="1804773"/>
                  </a:lnTo>
                  <a:lnTo>
                    <a:pt x="0" y="18047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1331184" y="196020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Kabel Jumper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1348000" y="735916"/>
              <a:ext cx="3036180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Digunakan untuk menghubungkan antar komponen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081245" y="2051136"/>
            <a:ext cx="5115139" cy="1256731"/>
            <a:chOff x="0" y="0"/>
            <a:chExt cx="6820185" cy="1675642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4654844" y="143663"/>
              <a:ext cx="2165341" cy="1531979"/>
            </a:xfrm>
            <a:custGeom>
              <a:avLst/>
              <a:gdLst/>
              <a:ahLst/>
              <a:cxnLst/>
              <a:rect r="r" b="b" t="t" l="l"/>
              <a:pathLst>
                <a:path h="1531979" w="2165341">
                  <a:moveTo>
                    <a:pt x="0" y="0"/>
                  </a:moveTo>
                  <a:lnTo>
                    <a:pt x="2165341" y="0"/>
                  </a:lnTo>
                  <a:lnTo>
                    <a:pt x="2165341" y="1531979"/>
                  </a:lnTo>
                  <a:lnTo>
                    <a:pt x="0" y="1531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7" id="47"/>
            <p:cNvSpPr txBox="true"/>
            <p:nvPr/>
          </p:nvSpPr>
          <p:spPr>
            <a:xfrm rot="0">
              <a:off x="1331184" y="196020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Laptop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348000" y="735916"/>
              <a:ext cx="3036180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Untuk coding program menggunakan Arduino IDE dan menjalankan simulasi.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592147" y="3791650"/>
            <a:ext cx="5195443" cy="1281888"/>
            <a:chOff x="0" y="0"/>
            <a:chExt cx="6927258" cy="1709184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5329701" y="132834"/>
              <a:ext cx="1597557" cy="1576350"/>
            </a:xfrm>
            <a:custGeom>
              <a:avLst/>
              <a:gdLst/>
              <a:ahLst/>
              <a:cxnLst/>
              <a:rect r="r" b="b" t="t" l="l"/>
              <a:pathLst>
                <a:path h="1576350" w="1597557">
                  <a:moveTo>
                    <a:pt x="0" y="0"/>
                  </a:moveTo>
                  <a:lnTo>
                    <a:pt x="1597557" y="0"/>
                  </a:lnTo>
                  <a:lnTo>
                    <a:pt x="1597557" y="1576350"/>
                  </a:lnTo>
                  <a:lnTo>
                    <a:pt x="0" y="1576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1331184" y="196020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Aplikasi Blynk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1348000" y="735916"/>
              <a:ext cx="3768201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Sebagai antarmuka pengguna untuk menampilkan data secara real-time.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267747" y="5577425"/>
            <a:ext cx="5115768" cy="1227736"/>
            <a:chOff x="0" y="0"/>
            <a:chExt cx="6821024" cy="1636981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2" id="62"/>
            <p:cNvSpPr/>
            <p:nvPr/>
          </p:nvSpPr>
          <p:spPr>
            <a:xfrm flipH="false" flipV="false" rot="0">
              <a:off x="5286739" y="366572"/>
              <a:ext cx="1534285" cy="1117737"/>
            </a:xfrm>
            <a:custGeom>
              <a:avLst/>
              <a:gdLst/>
              <a:ahLst/>
              <a:cxnLst/>
              <a:rect r="r" b="b" t="t" l="l"/>
              <a:pathLst>
                <a:path h="1117737" w="1534285">
                  <a:moveTo>
                    <a:pt x="0" y="0"/>
                  </a:moveTo>
                  <a:lnTo>
                    <a:pt x="1534285" y="0"/>
                  </a:lnTo>
                  <a:lnTo>
                    <a:pt x="1534285" y="1117737"/>
                  </a:lnTo>
                  <a:lnTo>
                    <a:pt x="0" y="1117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1331184" y="196020"/>
              <a:ext cx="2518137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Koneksi Wi-Fi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348000" y="735916"/>
              <a:ext cx="3818936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Digunakan untuk menghubungkan ESP32 dengan internet dan aplikasi Blynk.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0978874" y="7356732"/>
            <a:ext cx="4876772" cy="1246036"/>
            <a:chOff x="0" y="0"/>
            <a:chExt cx="6502363" cy="1661381"/>
          </a:xfrm>
        </p:grpSpPr>
        <p:grpSp>
          <p:nvGrpSpPr>
            <p:cNvPr name="Group 67" id="67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0" id="70"/>
            <p:cNvSpPr/>
            <p:nvPr/>
          </p:nvSpPr>
          <p:spPr>
            <a:xfrm flipH="false" flipV="false" rot="0">
              <a:off x="4979682" y="138700"/>
              <a:ext cx="1522681" cy="1522681"/>
            </a:xfrm>
            <a:custGeom>
              <a:avLst/>
              <a:gdLst/>
              <a:ahLst/>
              <a:cxnLst/>
              <a:rect r="r" b="b" t="t" l="l"/>
              <a:pathLst>
                <a:path h="1522681" w="1522681">
                  <a:moveTo>
                    <a:pt x="0" y="0"/>
                  </a:moveTo>
                  <a:lnTo>
                    <a:pt x="1522681" y="0"/>
                  </a:lnTo>
                  <a:lnTo>
                    <a:pt x="1522681" y="1522681"/>
                  </a:lnTo>
                  <a:lnTo>
                    <a:pt x="0" y="1522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/>
              <a:stretch>
                <a:fillRect l="0" t="0" r="0" b="0"/>
              </a:stretch>
            </a:blipFill>
          </p:spPr>
        </p:sp>
        <p:sp>
          <p:nvSpPr>
            <p:cNvPr name="TextBox 71" id="71"/>
            <p:cNvSpPr txBox="true"/>
            <p:nvPr/>
          </p:nvSpPr>
          <p:spPr>
            <a:xfrm rot="0">
              <a:off x="1331184" y="196020"/>
              <a:ext cx="3457998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Wokwi Simulator</a:t>
              </a:r>
            </a:p>
          </p:txBody>
        </p:sp>
        <p:sp>
          <p:nvSpPr>
            <p:cNvPr name="TextBox 72" id="72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1348000" y="735916"/>
              <a:ext cx="3441182" cy="901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Platform simulasi berbasis web untuk menguji rangkaian ESP32 secara virtual.</a:t>
              </a:r>
            </a:p>
          </p:txBody>
        </p:sp>
      </p:grpSp>
      <p:sp>
        <p:nvSpPr>
          <p:cNvPr name="TextBox 74" id="74"/>
          <p:cNvSpPr txBox="true"/>
          <p:nvPr/>
        </p:nvSpPr>
        <p:spPr>
          <a:xfrm rot="0">
            <a:off x="4775422" y="325636"/>
            <a:ext cx="8611646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9"/>
              </a:lnSpc>
            </a:pPr>
            <a:r>
              <a:rPr lang="en-US" sz="63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Alat dan Bahan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4301950" y="7794513"/>
            <a:ext cx="5028765" cy="1045568"/>
            <a:chOff x="0" y="0"/>
            <a:chExt cx="6705020" cy="1394091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0"/>
              <a:ext cx="950840" cy="950840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9" id="79"/>
            <p:cNvSpPr/>
            <p:nvPr/>
          </p:nvSpPr>
          <p:spPr>
            <a:xfrm flipH="false" flipV="false" rot="0">
              <a:off x="4701679" y="272220"/>
              <a:ext cx="2003340" cy="1121871"/>
            </a:xfrm>
            <a:custGeom>
              <a:avLst/>
              <a:gdLst/>
              <a:ahLst/>
              <a:cxnLst/>
              <a:rect r="r" b="b" t="t" l="l"/>
              <a:pathLst>
                <a:path h="1121871" w="2003340">
                  <a:moveTo>
                    <a:pt x="0" y="0"/>
                  </a:moveTo>
                  <a:lnTo>
                    <a:pt x="2003341" y="0"/>
                  </a:lnTo>
                  <a:lnTo>
                    <a:pt x="2003341" y="1121871"/>
                  </a:lnTo>
                  <a:lnTo>
                    <a:pt x="0" y="1121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  <p:sp>
          <p:nvSpPr>
            <p:cNvPr name="TextBox 80" id="80"/>
            <p:cNvSpPr txBox="true"/>
            <p:nvPr/>
          </p:nvSpPr>
          <p:spPr>
            <a:xfrm rot="0">
              <a:off x="1331184" y="196020"/>
              <a:ext cx="3738384" cy="441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VS Code + PlatformIO</a:t>
              </a:r>
            </a:p>
          </p:txBody>
        </p:sp>
        <p:sp>
          <p:nvSpPr>
            <p:cNvPr name="TextBox 81" id="81"/>
            <p:cNvSpPr txBox="true"/>
            <p:nvPr/>
          </p:nvSpPr>
          <p:spPr>
            <a:xfrm rot="0">
              <a:off x="340006" y="234984"/>
              <a:ext cx="270828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1348000" y="735916"/>
              <a:ext cx="3036180" cy="596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00"/>
                </a:lnSpc>
              </a:pPr>
              <a:r>
                <a:rPr lang="en-US" sz="12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pengembangan kode untuk pemrograman ESP32.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31833" y="5766725"/>
            <a:ext cx="5605398" cy="1216688"/>
            <a:chOff x="0" y="0"/>
            <a:chExt cx="2291323" cy="4973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1323" cy="497347"/>
            </a:xfrm>
            <a:custGeom>
              <a:avLst/>
              <a:gdLst/>
              <a:ahLst/>
              <a:cxnLst/>
              <a:rect r="r" b="b" t="t" l="l"/>
              <a:pathLst>
                <a:path h="497347" w="2291323">
                  <a:moveTo>
                    <a:pt x="203200" y="0"/>
                  </a:moveTo>
                  <a:lnTo>
                    <a:pt x="2291323" y="0"/>
                  </a:lnTo>
                  <a:lnTo>
                    <a:pt x="2088123" y="497347"/>
                  </a:lnTo>
                  <a:lnTo>
                    <a:pt x="0" y="49734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2088123" cy="544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715507"/>
            <a:ext cx="8706913" cy="1216688"/>
            <a:chOff x="0" y="0"/>
            <a:chExt cx="3559132" cy="4973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59132" cy="497347"/>
            </a:xfrm>
            <a:custGeom>
              <a:avLst/>
              <a:gdLst/>
              <a:ahLst/>
              <a:cxnLst/>
              <a:rect r="r" b="b" t="t" l="l"/>
              <a:pathLst>
                <a:path h="497347" w="3559132">
                  <a:moveTo>
                    <a:pt x="203200" y="0"/>
                  </a:moveTo>
                  <a:lnTo>
                    <a:pt x="3559132" y="0"/>
                  </a:lnTo>
                  <a:lnTo>
                    <a:pt x="3355932" y="497347"/>
                  </a:lnTo>
                  <a:lnTo>
                    <a:pt x="0" y="49734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47625"/>
              <a:ext cx="3355932" cy="544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97506" y="-295098"/>
            <a:ext cx="9114773" cy="6357895"/>
            <a:chOff x="0" y="0"/>
            <a:chExt cx="2161667" cy="15078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1667" cy="1507844"/>
            </a:xfrm>
            <a:custGeom>
              <a:avLst/>
              <a:gdLst/>
              <a:ahLst/>
              <a:cxnLst/>
              <a:rect r="r" b="b" t="t" l="l"/>
              <a:pathLst>
                <a:path h="1507844" w="2161667">
                  <a:moveTo>
                    <a:pt x="203200" y="0"/>
                  </a:moveTo>
                  <a:lnTo>
                    <a:pt x="2161667" y="0"/>
                  </a:lnTo>
                  <a:lnTo>
                    <a:pt x="1958467" y="1507844"/>
                  </a:lnTo>
                  <a:lnTo>
                    <a:pt x="0" y="15078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15282" r="0" b="-840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071308" y="4223993"/>
            <a:ext cx="3350508" cy="930893"/>
            <a:chOff x="0" y="0"/>
            <a:chExt cx="1658193" cy="4607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58193" cy="460706"/>
            </a:xfrm>
            <a:custGeom>
              <a:avLst/>
              <a:gdLst/>
              <a:ahLst/>
              <a:cxnLst/>
              <a:rect r="r" b="b" t="t" l="l"/>
              <a:pathLst>
                <a:path h="460706" w="1658193">
                  <a:moveTo>
                    <a:pt x="203200" y="0"/>
                  </a:moveTo>
                  <a:lnTo>
                    <a:pt x="1658193" y="0"/>
                  </a:lnTo>
                  <a:lnTo>
                    <a:pt x="1454993" y="460706"/>
                  </a:lnTo>
                  <a:lnTo>
                    <a:pt x="0" y="4607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47625"/>
              <a:ext cx="1454993" cy="508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16625959" y="5062511"/>
            <a:ext cx="3324081" cy="5224489"/>
          </a:xfrm>
          <a:custGeom>
            <a:avLst/>
            <a:gdLst/>
            <a:ahLst/>
            <a:cxnLst/>
            <a:rect r="r" b="b" t="t" l="l"/>
            <a:pathLst>
              <a:path h="5224489" w="3324081">
                <a:moveTo>
                  <a:pt x="3324082" y="0"/>
                </a:moveTo>
                <a:lnTo>
                  <a:pt x="0" y="0"/>
                </a:lnTo>
                <a:lnTo>
                  <a:pt x="0" y="5224489"/>
                </a:lnTo>
                <a:lnTo>
                  <a:pt x="3324082" y="5224489"/>
                </a:lnTo>
                <a:lnTo>
                  <a:pt x="332408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905231">
            <a:off x="4645433" y="2814423"/>
            <a:ext cx="1087222" cy="1746542"/>
          </a:xfrm>
          <a:custGeom>
            <a:avLst/>
            <a:gdLst/>
            <a:ahLst/>
            <a:cxnLst/>
            <a:rect r="r" b="b" t="t" l="l"/>
            <a:pathLst>
              <a:path h="1746542" w="1087222">
                <a:moveTo>
                  <a:pt x="0" y="0"/>
                </a:moveTo>
                <a:lnTo>
                  <a:pt x="1087222" y="0"/>
                </a:lnTo>
                <a:lnTo>
                  <a:pt x="1087222" y="1746542"/>
                </a:lnTo>
                <a:lnTo>
                  <a:pt x="0" y="174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651769"/>
            <a:ext cx="1796749" cy="1778782"/>
          </a:xfrm>
          <a:custGeom>
            <a:avLst/>
            <a:gdLst/>
            <a:ahLst/>
            <a:cxnLst/>
            <a:rect r="r" b="b" t="t" l="l"/>
            <a:pathLst>
              <a:path h="1778782" w="1796749">
                <a:moveTo>
                  <a:pt x="0" y="0"/>
                </a:moveTo>
                <a:lnTo>
                  <a:pt x="1796749" y="0"/>
                </a:lnTo>
                <a:lnTo>
                  <a:pt x="1796749" y="1778782"/>
                </a:lnTo>
                <a:lnTo>
                  <a:pt x="0" y="1778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-5316650" y="9258300"/>
            <a:ext cx="7315200" cy="1911096"/>
          </a:xfrm>
          <a:custGeom>
            <a:avLst/>
            <a:gdLst/>
            <a:ahLst/>
            <a:cxnLst/>
            <a:rect r="r" b="b" t="t" l="l"/>
            <a:pathLst>
              <a:path h="1911096" w="7315200">
                <a:moveTo>
                  <a:pt x="0" y="1911096"/>
                </a:moveTo>
                <a:lnTo>
                  <a:pt x="7315200" y="1911096"/>
                </a:lnTo>
                <a:lnTo>
                  <a:pt x="7315200" y="0"/>
                </a:lnTo>
                <a:lnTo>
                  <a:pt x="0" y="0"/>
                </a:lnTo>
                <a:lnTo>
                  <a:pt x="0" y="1911096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021964" y="6240449"/>
            <a:ext cx="3625185" cy="47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31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Desain Sistem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9826" y="4550287"/>
            <a:ext cx="2800122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Mulai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982" y="5297525"/>
            <a:ext cx="3226683" cy="57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ESP32 terhubung ke Wi-Fi dan siap membaca data.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374" y="2087230"/>
            <a:ext cx="8283239" cy="53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Alur Kerja Sistem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714779" y="4189495"/>
            <a:ext cx="3350508" cy="930893"/>
            <a:chOff x="0" y="0"/>
            <a:chExt cx="1658193" cy="46070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58193" cy="460706"/>
            </a:xfrm>
            <a:custGeom>
              <a:avLst/>
              <a:gdLst/>
              <a:ahLst/>
              <a:cxnLst/>
              <a:rect r="r" b="b" t="t" l="l"/>
              <a:pathLst>
                <a:path h="460706" w="1658193">
                  <a:moveTo>
                    <a:pt x="203200" y="0"/>
                  </a:moveTo>
                  <a:lnTo>
                    <a:pt x="1658193" y="0"/>
                  </a:lnTo>
                  <a:lnTo>
                    <a:pt x="1454993" y="460706"/>
                  </a:lnTo>
                  <a:lnTo>
                    <a:pt x="0" y="4607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47625"/>
              <a:ext cx="1454993" cy="508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5923297" y="4515789"/>
            <a:ext cx="2800122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Pembacaan Sensor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84454" y="5263027"/>
            <a:ext cx="3226683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Sensor DHT22 mengukur suhu &amp; kelembapan, MQ-2 mendeteksi asap.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159025" y="7631709"/>
            <a:ext cx="3350508" cy="930893"/>
            <a:chOff x="0" y="0"/>
            <a:chExt cx="1658193" cy="4607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58193" cy="460706"/>
            </a:xfrm>
            <a:custGeom>
              <a:avLst/>
              <a:gdLst/>
              <a:ahLst/>
              <a:cxnLst/>
              <a:rect r="r" b="b" t="t" l="l"/>
              <a:pathLst>
                <a:path h="460706" w="1658193">
                  <a:moveTo>
                    <a:pt x="203200" y="0"/>
                  </a:moveTo>
                  <a:lnTo>
                    <a:pt x="1658193" y="0"/>
                  </a:lnTo>
                  <a:lnTo>
                    <a:pt x="1454993" y="460706"/>
                  </a:lnTo>
                  <a:lnTo>
                    <a:pt x="0" y="4607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47625"/>
              <a:ext cx="1454993" cy="508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367543" y="7958003"/>
            <a:ext cx="2800122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Pengolahan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705240"/>
            <a:ext cx="3226683" cy="57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sensor diproses oleh ESP32 dan dikirim ke Blynk.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6905231">
            <a:off x="9453895" y="6166748"/>
            <a:ext cx="1087222" cy="1746542"/>
          </a:xfrm>
          <a:custGeom>
            <a:avLst/>
            <a:gdLst/>
            <a:ahLst/>
            <a:cxnLst/>
            <a:rect r="r" b="b" t="t" l="l"/>
            <a:pathLst>
              <a:path h="1746542" w="1087222">
                <a:moveTo>
                  <a:pt x="0" y="0"/>
                </a:moveTo>
                <a:lnTo>
                  <a:pt x="1087222" y="0"/>
                </a:lnTo>
                <a:lnTo>
                  <a:pt x="1087222" y="1746542"/>
                </a:lnTo>
                <a:lnTo>
                  <a:pt x="0" y="174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714779" y="7437166"/>
            <a:ext cx="3350508" cy="930893"/>
            <a:chOff x="0" y="0"/>
            <a:chExt cx="1658193" cy="46070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58193" cy="460706"/>
            </a:xfrm>
            <a:custGeom>
              <a:avLst/>
              <a:gdLst/>
              <a:ahLst/>
              <a:cxnLst/>
              <a:rect r="r" b="b" t="t" l="l"/>
              <a:pathLst>
                <a:path h="460706" w="1658193">
                  <a:moveTo>
                    <a:pt x="203200" y="0"/>
                  </a:moveTo>
                  <a:lnTo>
                    <a:pt x="1658193" y="0"/>
                  </a:lnTo>
                  <a:lnTo>
                    <a:pt x="1454993" y="460706"/>
                  </a:lnTo>
                  <a:lnTo>
                    <a:pt x="0" y="4607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47625"/>
              <a:ext cx="1454993" cy="508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923297" y="7763460"/>
            <a:ext cx="2800122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Pengiriman ke Blynk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84454" y="8510697"/>
            <a:ext cx="3226683" cy="57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dikirim melalui internet menggunakan Virtual Pins.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0405288" y="7402668"/>
            <a:ext cx="3350508" cy="930893"/>
            <a:chOff x="0" y="0"/>
            <a:chExt cx="1658193" cy="46070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658193" cy="460706"/>
            </a:xfrm>
            <a:custGeom>
              <a:avLst/>
              <a:gdLst/>
              <a:ahLst/>
              <a:cxnLst/>
              <a:rect r="r" b="b" t="t" l="l"/>
              <a:pathLst>
                <a:path h="460706" w="1658193">
                  <a:moveTo>
                    <a:pt x="203200" y="0"/>
                  </a:moveTo>
                  <a:lnTo>
                    <a:pt x="1658193" y="0"/>
                  </a:lnTo>
                  <a:lnTo>
                    <a:pt x="1454993" y="460706"/>
                  </a:lnTo>
                  <a:lnTo>
                    <a:pt x="0" y="46070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101600" y="-47625"/>
              <a:ext cx="1454993" cy="508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613806" y="7728962"/>
            <a:ext cx="2800122" cy="27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0"/>
              </a:lnSpc>
            </a:pPr>
            <a:r>
              <a:rPr lang="en-US" sz="18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Monitoring Real-Time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74962" y="8476200"/>
            <a:ext cx="3226683" cy="85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Pengguna dapat melihat</a:t>
            </a:r>
            <a:r>
              <a:rPr lang="en-US" sz="1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suhu, kelembapan, dan status asap melalui aplikasi Blynk.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-6905231">
            <a:off x="4797833" y="6214493"/>
            <a:ext cx="1087222" cy="1746542"/>
          </a:xfrm>
          <a:custGeom>
            <a:avLst/>
            <a:gdLst/>
            <a:ahLst/>
            <a:cxnLst/>
            <a:rect r="r" b="b" t="t" l="l"/>
            <a:pathLst>
              <a:path h="1746542" w="1087222">
                <a:moveTo>
                  <a:pt x="0" y="0"/>
                </a:moveTo>
                <a:lnTo>
                  <a:pt x="1087222" y="0"/>
                </a:lnTo>
                <a:lnTo>
                  <a:pt x="1087222" y="1746542"/>
                </a:lnTo>
                <a:lnTo>
                  <a:pt x="0" y="1746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0713" y="333039"/>
            <a:ext cx="10330174" cy="1873244"/>
            <a:chOff x="0" y="0"/>
            <a:chExt cx="3361695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61695" cy="609600"/>
            </a:xfrm>
            <a:custGeom>
              <a:avLst/>
              <a:gdLst/>
              <a:ahLst/>
              <a:cxnLst/>
              <a:rect r="r" b="b" t="t" l="l"/>
              <a:pathLst>
                <a:path h="609600" w="3361695">
                  <a:moveTo>
                    <a:pt x="203200" y="0"/>
                  </a:moveTo>
                  <a:lnTo>
                    <a:pt x="3361695" y="0"/>
                  </a:lnTo>
                  <a:lnTo>
                    <a:pt x="3158495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3158495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10275" y="6062678"/>
            <a:ext cx="2260012" cy="4224322"/>
          </a:xfrm>
          <a:custGeom>
            <a:avLst/>
            <a:gdLst/>
            <a:ahLst/>
            <a:cxnLst/>
            <a:rect r="r" b="b" t="t" l="l"/>
            <a:pathLst>
              <a:path h="4224322" w="2260012">
                <a:moveTo>
                  <a:pt x="0" y="0"/>
                </a:moveTo>
                <a:lnTo>
                  <a:pt x="2260012" y="0"/>
                </a:lnTo>
                <a:lnTo>
                  <a:pt x="2260012" y="4224322"/>
                </a:lnTo>
                <a:lnTo>
                  <a:pt x="0" y="422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143652">
            <a:off x="16783698" y="9030908"/>
            <a:ext cx="1740767" cy="1499235"/>
          </a:xfrm>
          <a:custGeom>
            <a:avLst/>
            <a:gdLst/>
            <a:ahLst/>
            <a:cxnLst/>
            <a:rect r="r" b="b" t="t" l="l"/>
            <a:pathLst>
              <a:path h="1499235" w="1740767">
                <a:moveTo>
                  <a:pt x="1740766" y="0"/>
                </a:moveTo>
                <a:lnTo>
                  <a:pt x="0" y="0"/>
                </a:lnTo>
                <a:lnTo>
                  <a:pt x="0" y="1499235"/>
                </a:lnTo>
                <a:lnTo>
                  <a:pt x="1740766" y="1499235"/>
                </a:lnTo>
                <a:lnTo>
                  <a:pt x="17407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89743" y="-148883"/>
            <a:ext cx="994472" cy="994472"/>
          </a:xfrm>
          <a:custGeom>
            <a:avLst/>
            <a:gdLst/>
            <a:ahLst/>
            <a:cxnLst/>
            <a:rect r="r" b="b" t="t" l="l"/>
            <a:pathLst>
              <a:path h="994472" w="994472">
                <a:moveTo>
                  <a:pt x="0" y="0"/>
                </a:moveTo>
                <a:lnTo>
                  <a:pt x="994472" y="0"/>
                </a:lnTo>
                <a:lnTo>
                  <a:pt x="994472" y="994472"/>
                </a:lnTo>
                <a:lnTo>
                  <a:pt x="0" y="99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-2286228">
            <a:off x="17107464" y="-1155222"/>
            <a:ext cx="1802147" cy="2310444"/>
          </a:xfrm>
          <a:custGeom>
            <a:avLst/>
            <a:gdLst/>
            <a:ahLst/>
            <a:cxnLst/>
            <a:rect r="r" b="b" t="t" l="l"/>
            <a:pathLst>
              <a:path h="2310444" w="1802147">
                <a:moveTo>
                  <a:pt x="0" y="2310444"/>
                </a:moveTo>
                <a:lnTo>
                  <a:pt x="1802147" y="2310444"/>
                </a:lnTo>
                <a:lnTo>
                  <a:pt x="1802147" y="0"/>
                </a:lnTo>
                <a:lnTo>
                  <a:pt x="0" y="0"/>
                </a:lnTo>
                <a:lnTo>
                  <a:pt x="0" y="231044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373" y="3316481"/>
            <a:ext cx="7830052" cy="3654024"/>
          </a:xfrm>
          <a:custGeom>
            <a:avLst/>
            <a:gdLst/>
            <a:ahLst/>
            <a:cxnLst/>
            <a:rect r="r" b="b" t="t" l="l"/>
            <a:pathLst>
              <a:path h="3654024" w="7830052">
                <a:moveTo>
                  <a:pt x="0" y="0"/>
                </a:moveTo>
                <a:lnTo>
                  <a:pt x="7830052" y="0"/>
                </a:lnTo>
                <a:lnTo>
                  <a:pt x="7830052" y="3654024"/>
                </a:lnTo>
                <a:lnTo>
                  <a:pt x="0" y="36540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1573" y="7749789"/>
            <a:ext cx="7753852" cy="1967540"/>
          </a:xfrm>
          <a:custGeom>
            <a:avLst/>
            <a:gdLst/>
            <a:ahLst/>
            <a:cxnLst/>
            <a:rect r="r" b="b" t="t" l="l"/>
            <a:pathLst>
              <a:path h="1967540" w="7753852">
                <a:moveTo>
                  <a:pt x="0" y="0"/>
                </a:moveTo>
                <a:lnTo>
                  <a:pt x="7753852" y="0"/>
                </a:lnTo>
                <a:lnTo>
                  <a:pt x="7753852" y="1967540"/>
                </a:lnTo>
                <a:lnTo>
                  <a:pt x="0" y="19675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66617" y="338828"/>
            <a:ext cx="5323864" cy="5381278"/>
          </a:xfrm>
          <a:custGeom>
            <a:avLst/>
            <a:gdLst/>
            <a:ahLst/>
            <a:cxnLst/>
            <a:rect r="r" b="b" t="t" l="l"/>
            <a:pathLst>
              <a:path h="5381278" w="5323864">
                <a:moveTo>
                  <a:pt x="0" y="0"/>
                </a:moveTo>
                <a:lnTo>
                  <a:pt x="5323864" y="0"/>
                </a:lnTo>
                <a:lnTo>
                  <a:pt x="5323864" y="5381278"/>
                </a:lnTo>
                <a:lnTo>
                  <a:pt x="0" y="53812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138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666617" y="6343330"/>
            <a:ext cx="5323864" cy="3373999"/>
          </a:xfrm>
          <a:custGeom>
            <a:avLst/>
            <a:gdLst/>
            <a:ahLst/>
            <a:cxnLst/>
            <a:rect r="r" b="b" t="t" l="l"/>
            <a:pathLst>
              <a:path h="3373999" w="5323864">
                <a:moveTo>
                  <a:pt x="0" y="0"/>
                </a:moveTo>
                <a:lnTo>
                  <a:pt x="5323864" y="0"/>
                </a:lnTo>
                <a:lnTo>
                  <a:pt x="5323864" y="3373999"/>
                </a:lnTo>
                <a:lnTo>
                  <a:pt x="0" y="3373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08601" y="917265"/>
            <a:ext cx="8209273" cy="789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5126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Implementasi Sistem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373" y="2346697"/>
            <a:ext cx="7092239" cy="37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1573" y="2934707"/>
            <a:ext cx="7092239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200"/>
              </a:lnSpc>
              <a:buAutoNum type="arabicPeriod" startAt="1"/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diagram.json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1573" y="7387590"/>
            <a:ext cx="7092239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2. main.cpp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6617" y="5969016"/>
            <a:ext cx="7092239" cy="31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 Skematik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53958" y="2033560"/>
            <a:ext cx="1842477" cy="418074"/>
            <a:chOff x="0" y="0"/>
            <a:chExt cx="2456636" cy="5574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57432" cy="557432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51132" y="0"/>
              <a:ext cx="557432" cy="55743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53B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899204" y="0"/>
              <a:ext cx="557432" cy="55743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FD3C1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028700" y="8068436"/>
            <a:ext cx="1183816" cy="118381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62210" y="8401946"/>
            <a:ext cx="516796" cy="516796"/>
          </a:xfrm>
          <a:custGeom>
            <a:avLst/>
            <a:gdLst/>
            <a:ahLst/>
            <a:cxnLst/>
            <a:rect r="r" b="b" t="t" l="l"/>
            <a:pathLst>
              <a:path h="516796" w="516796">
                <a:moveTo>
                  <a:pt x="0" y="0"/>
                </a:moveTo>
                <a:lnTo>
                  <a:pt x="516796" y="0"/>
                </a:lnTo>
                <a:lnTo>
                  <a:pt x="516796" y="516796"/>
                </a:lnTo>
                <a:lnTo>
                  <a:pt x="0" y="516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072710" y="5143500"/>
            <a:ext cx="3218477" cy="5621794"/>
          </a:xfrm>
          <a:custGeom>
            <a:avLst/>
            <a:gdLst/>
            <a:ahLst/>
            <a:cxnLst/>
            <a:rect r="r" b="b" t="t" l="l"/>
            <a:pathLst>
              <a:path h="5621794" w="3218477">
                <a:moveTo>
                  <a:pt x="0" y="0"/>
                </a:moveTo>
                <a:lnTo>
                  <a:pt x="3218477" y="0"/>
                </a:lnTo>
                <a:lnTo>
                  <a:pt x="3218477" y="5621794"/>
                </a:lnTo>
                <a:lnTo>
                  <a:pt x="0" y="5621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true" rot="0">
            <a:off x="-274157" y="-1196265"/>
            <a:ext cx="2819100" cy="2413854"/>
          </a:xfrm>
          <a:custGeom>
            <a:avLst/>
            <a:gdLst/>
            <a:ahLst/>
            <a:cxnLst/>
            <a:rect r="r" b="b" t="t" l="l"/>
            <a:pathLst>
              <a:path h="2413854" w="2819100">
                <a:moveTo>
                  <a:pt x="2819100" y="2413854"/>
                </a:moveTo>
                <a:lnTo>
                  <a:pt x="0" y="2413854"/>
                </a:lnTo>
                <a:lnTo>
                  <a:pt x="0" y="0"/>
                </a:lnTo>
                <a:lnTo>
                  <a:pt x="2819100" y="0"/>
                </a:lnTo>
                <a:lnTo>
                  <a:pt x="2819100" y="241385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91565" y="2747150"/>
            <a:ext cx="12504869" cy="6143017"/>
          </a:xfrm>
          <a:custGeom>
            <a:avLst/>
            <a:gdLst/>
            <a:ahLst/>
            <a:cxnLst/>
            <a:rect r="r" b="b" t="t" l="l"/>
            <a:pathLst>
              <a:path h="6143017" w="12504869">
                <a:moveTo>
                  <a:pt x="0" y="0"/>
                </a:moveTo>
                <a:lnTo>
                  <a:pt x="12504870" y="0"/>
                </a:lnTo>
                <a:lnTo>
                  <a:pt x="12504870" y="6143017"/>
                </a:lnTo>
                <a:lnTo>
                  <a:pt x="0" y="6143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419360" y="1522629"/>
            <a:ext cx="1094283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Tampilan Aplikasi </a:t>
            </a:r>
            <a:r>
              <a:rPr lang="en-US" sz="6399" b="true">
                <a:solidFill>
                  <a:srgbClr val="3F53BC"/>
                </a:solidFill>
                <a:latin typeface="Poppins Bold"/>
                <a:ea typeface="Poppins Bold"/>
                <a:cs typeface="Poppins Bold"/>
                <a:sym typeface="Poppins Bold"/>
              </a:rPr>
              <a:t>Blynk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41153" y="-32336"/>
            <a:ext cx="12946847" cy="2174744"/>
            <a:chOff x="0" y="0"/>
            <a:chExt cx="3409869" cy="5727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869" cy="572772"/>
            </a:xfrm>
            <a:custGeom>
              <a:avLst/>
              <a:gdLst/>
              <a:ahLst/>
              <a:cxnLst/>
              <a:rect r="r" b="b" t="t" l="l"/>
              <a:pathLst>
                <a:path h="572772" w="3409869">
                  <a:moveTo>
                    <a:pt x="0" y="0"/>
                  </a:moveTo>
                  <a:lnTo>
                    <a:pt x="3409869" y="0"/>
                  </a:lnTo>
                  <a:lnTo>
                    <a:pt x="3409869" y="572772"/>
                  </a:lnTo>
                  <a:lnTo>
                    <a:pt x="0" y="572772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409869" cy="620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678590" y="-65322"/>
            <a:ext cx="8703810" cy="2245648"/>
            <a:chOff x="0" y="0"/>
            <a:chExt cx="1193112" cy="3078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3112" cy="307832"/>
            </a:xfrm>
            <a:custGeom>
              <a:avLst/>
              <a:gdLst/>
              <a:ahLst/>
              <a:cxnLst/>
              <a:rect r="r" b="b" t="t" l="l"/>
              <a:pathLst>
                <a:path h="307832" w="1193112">
                  <a:moveTo>
                    <a:pt x="203200" y="0"/>
                  </a:moveTo>
                  <a:lnTo>
                    <a:pt x="1193112" y="0"/>
                  </a:lnTo>
                  <a:lnTo>
                    <a:pt x="989912" y="307832"/>
                  </a:lnTo>
                  <a:lnTo>
                    <a:pt x="0" y="30783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0" t="-59008" r="0" b="-59008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AutoShape 7" id="7"/>
          <p:cNvSpPr/>
          <p:nvPr/>
        </p:nvSpPr>
        <p:spPr>
          <a:xfrm>
            <a:off x="9596969" y="2639907"/>
            <a:ext cx="0" cy="6618393"/>
          </a:xfrm>
          <a:prstGeom prst="line">
            <a:avLst/>
          </a:prstGeom>
          <a:ln cap="flat" w="9525">
            <a:solidFill>
              <a:srgbClr val="C5C8C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954157" y="2351776"/>
            <a:ext cx="1183816" cy="118381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24524" y="2622143"/>
            <a:ext cx="643081" cy="643081"/>
          </a:xfrm>
          <a:custGeom>
            <a:avLst/>
            <a:gdLst/>
            <a:ahLst/>
            <a:cxnLst/>
            <a:rect r="r" b="b" t="t" l="l"/>
            <a:pathLst>
              <a:path h="643081" w="643081">
                <a:moveTo>
                  <a:pt x="0" y="0"/>
                </a:moveTo>
                <a:lnTo>
                  <a:pt x="643081" y="0"/>
                </a:lnTo>
                <a:lnTo>
                  <a:pt x="643081" y="643081"/>
                </a:lnTo>
                <a:lnTo>
                  <a:pt x="0" y="643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2351776"/>
            <a:ext cx="1183816" cy="118381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24874" y="2685286"/>
            <a:ext cx="591469" cy="516796"/>
          </a:xfrm>
          <a:custGeom>
            <a:avLst/>
            <a:gdLst/>
            <a:ahLst/>
            <a:cxnLst/>
            <a:rect r="r" b="b" t="t" l="l"/>
            <a:pathLst>
              <a:path h="516796" w="591469">
                <a:moveTo>
                  <a:pt x="0" y="0"/>
                </a:moveTo>
                <a:lnTo>
                  <a:pt x="591468" y="0"/>
                </a:lnTo>
                <a:lnTo>
                  <a:pt x="591468" y="516796"/>
                </a:lnTo>
                <a:lnTo>
                  <a:pt x="0" y="516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6825418" y="4630500"/>
            <a:ext cx="3352206" cy="5855381"/>
          </a:xfrm>
          <a:custGeom>
            <a:avLst/>
            <a:gdLst/>
            <a:ahLst/>
            <a:cxnLst/>
            <a:rect r="r" b="b" t="t" l="l"/>
            <a:pathLst>
              <a:path h="5855381" w="3352206">
                <a:moveTo>
                  <a:pt x="3352206" y="0"/>
                </a:moveTo>
                <a:lnTo>
                  <a:pt x="0" y="0"/>
                </a:lnTo>
                <a:lnTo>
                  <a:pt x="0" y="5855381"/>
                </a:lnTo>
                <a:lnTo>
                  <a:pt x="3352206" y="5855381"/>
                </a:lnTo>
                <a:lnTo>
                  <a:pt x="33522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822164" y="-95925"/>
            <a:ext cx="1679357" cy="1563901"/>
          </a:xfrm>
          <a:custGeom>
            <a:avLst/>
            <a:gdLst/>
            <a:ahLst/>
            <a:cxnLst/>
            <a:rect r="r" b="b" t="t" l="l"/>
            <a:pathLst>
              <a:path h="1563901" w="1679357">
                <a:moveTo>
                  <a:pt x="0" y="0"/>
                </a:moveTo>
                <a:lnTo>
                  <a:pt x="1679357" y="0"/>
                </a:lnTo>
                <a:lnTo>
                  <a:pt x="1679357" y="1563901"/>
                </a:lnTo>
                <a:lnTo>
                  <a:pt x="0" y="1563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44533" y="4963875"/>
            <a:ext cx="6421570" cy="4294425"/>
          </a:xfrm>
          <a:custGeom>
            <a:avLst/>
            <a:gdLst/>
            <a:ahLst/>
            <a:cxnLst/>
            <a:rect r="r" b="b" t="t" l="l"/>
            <a:pathLst>
              <a:path h="4294425" w="6421570">
                <a:moveTo>
                  <a:pt x="0" y="0"/>
                </a:moveTo>
                <a:lnTo>
                  <a:pt x="6421571" y="0"/>
                </a:lnTo>
                <a:lnTo>
                  <a:pt x="6421571" y="4294425"/>
                </a:lnTo>
                <a:lnTo>
                  <a:pt x="0" y="4294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24524" y="5724897"/>
            <a:ext cx="7034776" cy="3455834"/>
          </a:xfrm>
          <a:custGeom>
            <a:avLst/>
            <a:gdLst/>
            <a:ahLst/>
            <a:cxnLst/>
            <a:rect r="r" b="b" t="t" l="l"/>
            <a:pathLst>
              <a:path h="3455834" w="7034776">
                <a:moveTo>
                  <a:pt x="0" y="0"/>
                </a:moveTo>
                <a:lnTo>
                  <a:pt x="7034776" y="0"/>
                </a:lnTo>
                <a:lnTo>
                  <a:pt x="7034776" y="3455834"/>
                </a:lnTo>
                <a:lnTo>
                  <a:pt x="0" y="34558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433226" y="695551"/>
            <a:ext cx="974856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Pengujian dan Hasil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55391" y="2613870"/>
            <a:ext cx="4236253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Pengujian Sistem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06718" y="3055065"/>
            <a:ext cx="6259385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Simulasi dilakuka</a:t>
            </a: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 di Wokwi dengan ESP32, sensor DHT22, dan MQ-2.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Kondisi suhu tinggi disimulasikan dengan menaikkan nilai temperatur secara manual.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Deteksi asap disimulasikan dengan nilai input pada sensor MQ-2.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dikirim ke dashboard Blynk secara real-time melalui Virtual Pin.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410914" y="2579829"/>
            <a:ext cx="6088135" cy="363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Hasil yang Diperoleh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10914" y="2974102"/>
            <a:ext cx="5770878" cy="2575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suhu &amp; kele</a:t>
            </a: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mbapan berhasil tampil pada widget di Blynk.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Status keberadaan asap juga berhasil terdeteksi dan ditampilkan.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Sistem merespons dengan akurasi dan waktu nyata (real-time).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Komunikasi antara ESP32 dan Blynk berjalan stabil selama pengujian.</a:t>
            </a:r>
          </a:p>
          <a:p>
            <a:pPr algn="l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Simulasi menunjukkan bahwa sistem mampu menjalankan fungsi monitoring dengan baik.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74436" y="0"/>
            <a:ext cx="16025457" cy="10287000"/>
            <a:chOff x="0" y="0"/>
            <a:chExt cx="949657" cy="609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657" cy="609600"/>
            </a:xfrm>
            <a:custGeom>
              <a:avLst/>
              <a:gdLst/>
              <a:ahLst/>
              <a:cxnLst/>
              <a:rect r="r" b="b" t="t" l="l"/>
              <a:pathLst>
                <a:path h="609600" w="949657">
                  <a:moveTo>
                    <a:pt x="203200" y="0"/>
                  </a:moveTo>
                  <a:lnTo>
                    <a:pt x="949657" y="0"/>
                  </a:lnTo>
                  <a:lnTo>
                    <a:pt x="74645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F53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47625"/>
              <a:ext cx="746457" cy="657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89960" y="5143500"/>
            <a:ext cx="3058513" cy="5342381"/>
          </a:xfrm>
          <a:custGeom>
            <a:avLst/>
            <a:gdLst/>
            <a:ahLst/>
            <a:cxnLst/>
            <a:rect r="r" b="b" t="t" l="l"/>
            <a:pathLst>
              <a:path h="5342381" w="3058513">
                <a:moveTo>
                  <a:pt x="3058513" y="0"/>
                </a:moveTo>
                <a:lnTo>
                  <a:pt x="0" y="0"/>
                </a:lnTo>
                <a:lnTo>
                  <a:pt x="0" y="5342381"/>
                </a:lnTo>
                <a:lnTo>
                  <a:pt x="3058513" y="5342381"/>
                </a:lnTo>
                <a:lnTo>
                  <a:pt x="30585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2557140" y="4557776"/>
            <a:ext cx="10971188" cy="4761325"/>
            <a:chOff x="0" y="0"/>
            <a:chExt cx="1404659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4659" cy="609600"/>
            </a:xfrm>
            <a:custGeom>
              <a:avLst/>
              <a:gdLst/>
              <a:ahLst/>
              <a:cxnLst/>
              <a:rect r="r" b="b" t="t" l="l"/>
              <a:pathLst>
                <a:path h="609600" w="1404659">
                  <a:moveTo>
                    <a:pt x="203200" y="0"/>
                  </a:moveTo>
                  <a:lnTo>
                    <a:pt x="1404659" y="0"/>
                  </a:lnTo>
                  <a:lnTo>
                    <a:pt x="120145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0" t="-11062" r="0" b="-11062"/>
              </a:stretch>
            </a:blipFill>
            <a:ln w="762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8918873" y="6393988"/>
            <a:ext cx="907731" cy="9077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8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30085" y="6585910"/>
            <a:ext cx="487375" cy="487375"/>
          </a:xfrm>
          <a:custGeom>
            <a:avLst/>
            <a:gdLst/>
            <a:ahLst/>
            <a:cxnLst/>
            <a:rect r="r" b="b" t="t" l="l"/>
            <a:pathLst>
              <a:path h="487375" w="487375">
                <a:moveTo>
                  <a:pt x="0" y="0"/>
                </a:moveTo>
                <a:lnTo>
                  <a:pt x="487375" y="0"/>
                </a:lnTo>
                <a:lnTo>
                  <a:pt x="487375" y="487375"/>
                </a:lnTo>
                <a:lnTo>
                  <a:pt x="0" y="487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831393" y="8846840"/>
            <a:ext cx="2189036" cy="1639041"/>
          </a:xfrm>
          <a:custGeom>
            <a:avLst/>
            <a:gdLst/>
            <a:ahLst/>
            <a:cxnLst/>
            <a:rect r="r" b="b" t="t" l="l"/>
            <a:pathLst>
              <a:path h="1639041" w="2189036">
                <a:moveTo>
                  <a:pt x="0" y="0"/>
                </a:moveTo>
                <a:lnTo>
                  <a:pt x="2189036" y="0"/>
                </a:lnTo>
                <a:lnTo>
                  <a:pt x="2189036" y="1639041"/>
                </a:lnTo>
                <a:lnTo>
                  <a:pt x="0" y="16390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04900" y="1221675"/>
            <a:ext cx="7309148" cy="2330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9"/>
              </a:lnSpc>
            </a:pPr>
            <a:r>
              <a:rPr lang="en-US" sz="79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Kesimpulan dan Saran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90466" y="6647200"/>
            <a:ext cx="5994533" cy="42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Saran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90466" y="7273310"/>
            <a:ext cx="7068834" cy="130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0"/>
              </a:lnSpc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ini dapat dikembangkan lebih lanjut dengan menambahkan fitur notifikasi otomatis ketika parameter melebihi ambang batas, serta diintegrasikan dengan sistem alarm untuk meningkatkan keamanan secara menyeluruh.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18873" y="1028700"/>
            <a:ext cx="8113649" cy="5243511"/>
            <a:chOff x="0" y="0"/>
            <a:chExt cx="10818199" cy="699134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10308" cy="121030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A80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276418" y="238318"/>
              <a:ext cx="702657" cy="702657"/>
            </a:xfrm>
            <a:custGeom>
              <a:avLst/>
              <a:gdLst/>
              <a:ahLst/>
              <a:cxnLst/>
              <a:rect r="r" b="b" t="t" l="l"/>
              <a:pathLst>
                <a:path h="702657" w="702657">
                  <a:moveTo>
                    <a:pt x="0" y="0"/>
                  </a:moveTo>
                  <a:lnTo>
                    <a:pt x="702657" y="0"/>
                  </a:lnTo>
                  <a:lnTo>
                    <a:pt x="702657" y="702657"/>
                  </a:lnTo>
                  <a:lnTo>
                    <a:pt x="0" y="70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634302" y="332039"/>
              <a:ext cx="7992711" cy="568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7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Kesimpulan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96202" y="1134108"/>
              <a:ext cx="9221997" cy="5857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29" indent="-183514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Proyek "Sistem Monitoring Asap, Suhu, dan Kelembapan di Ruang Server Berbasis IoT dengan Aplikasi Blynk" berhasil disimulasikan menggunakan Wokwi.</a:t>
              </a:r>
            </a:p>
            <a:p>
              <a:pPr algn="l" marL="367029" indent="-183514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Sistem mampu memantau suhu, kelembapan, dan asap secara real-time dengan bantuan:</a:t>
              </a:r>
            </a:p>
            <a:p>
              <a:pPr algn="l" marL="734058" indent="-244686" lvl="2">
                <a:lnSpc>
                  <a:spcPts val="2549"/>
                </a:lnSpc>
                <a:buFont typeface="Arial"/>
                <a:buChar char="⚬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Mikrokontroler ESP32</a:t>
              </a:r>
            </a:p>
            <a:p>
              <a:pPr algn="l" marL="734058" indent="-244686" lvl="2">
                <a:lnSpc>
                  <a:spcPts val="2549"/>
                </a:lnSpc>
                <a:buFont typeface="Arial"/>
                <a:buChar char="⚬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Sensor DHT22 (suhu &amp; kelembapan)</a:t>
              </a:r>
            </a:p>
            <a:p>
              <a:pPr algn="l" marL="734058" indent="-244686" lvl="2">
                <a:lnSpc>
                  <a:spcPts val="2549"/>
                </a:lnSpc>
                <a:buFont typeface="Arial"/>
                <a:buChar char="⚬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Sensor MQ-2 (asap)</a:t>
              </a:r>
            </a:p>
            <a:p>
              <a:pPr algn="l" marL="367029" indent="-183514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sensor berhasil diteruskan ke dashboard Blynk, memungkinkan pemantauan jarak jauh oleh pengguna.</a:t>
              </a:r>
            </a:p>
            <a:p>
              <a:pPr algn="l" marL="367029" indent="-183514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Meski masih dalam tahap simulasi, sistem menunjukkan kinerja optimal dan sesuai dengan fungsinya.</a:t>
              </a:r>
            </a:p>
            <a:p>
              <a:pPr algn="l" marL="367029" indent="-183514" lvl="1">
                <a:lnSpc>
                  <a:spcPts val="2549"/>
                </a:lnSpc>
                <a:buFont typeface="Arial"/>
                <a:buChar char="•"/>
              </a:pPr>
              <a:r>
                <a:rPr lang="en-US" sz="16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Proyek ini memiliki potensi besar untuk diterapkan secara nyata di ruang server atau lingkungan serupa.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DAGjtww5mcY</dc:identifier>
  <dcterms:modified xsi:type="dcterms:W3CDTF">2011-08-01T06:04:30Z</dcterms:modified>
  <cp:revision>1</cp:revision>
  <dc:title>UTS IoT Kelompok 6</dc:title>
</cp:coreProperties>
</file>